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1" r:id="rId3"/>
    <p:sldId id="262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-588" y="-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62707" y="1371600"/>
            <a:ext cx="109728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96D85-00FF-46B8-9059-C2B4BF14037B}" type="datetimeFigureOut">
              <a:rPr lang="en-US" smtClean="0"/>
              <a:pPr/>
              <a:t>7/29/2024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82C37-49C5-49EF-B838-453C3F77769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828800" y="3331698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96D85-00FF-46B8-9059-C2B4BF14037B}" type="datetimeFigureOut">
              <a:rPr lang="en-US" smtClean="0"/>
              <a:pPr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82C37-49C5-49EF-B838-453C3F7776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96D85-00FF-46B8-9059-C2B4BF14037B}" type="datetimeFigureOut">
              <a:rPr lang="en-US" smtClean="0"/>
              <a:pPr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82C37-49C5-49EF-B838-453C3F7776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96D85-00FF-46B8-9059-C2B4BF14037B}" type="datetimeFigureOut">
              <a:rPr lang="en-US" smtClean="0"/>
              <a:pPr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82C37-49C5-49EF-B838-453C3F7776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609600"/>
            <a:ext cx="94488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2507786"/>
            <a:ext cx="94488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96D85-00FF-46B8-9059-C2B4BF14037B}" type="datetimeFigureOut">
              <a:rPr lang="en-US" smtClean="0"/>
              <a:pPr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66400" y="6416676"/>
            <a:ext cx="1016000" cy="365125"/>
          </a:xfrm>
        </p:spPr>
        <p:txBody>
          <a:bodyPr/>
          <a:lstStyle/>
          <a:p>
            <a:fld id="{95682C37-49C5-49EF-B838-453C3F7776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96D85-00FF-46B8-9059-C2B4BF14037B}" type="datetimeFigureOut">
              <a:rPr lang="en-US" smtClean="0"/>
              <a:pPr/>
              <a:t>7/29/2024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82C37-49C5-49EF-B838-453C3F7776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535113"/>
            <a:ext cx="5389033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362201"/>
            <a:ext cx="5386917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362201"/>
            <a:ext cx="5389033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96D85-00FF-46B8-9059-C2B4BF14037B}" type="datetimeFigureOut">
              <a:rPr lang="en-US" smtClean="0"/>
              <a:pPr/>
              <a:t>7/29/2024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82C37-49C5-49EF-B838-453C3F7776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96D85-00FF-46B8-9059-C2B4BF14037B}" type="datetimeFigureOut">
              <a:rPr lang="en-US" smtClean="0"/>
              <a:pPr/>
              <a:t>7/29/2024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82C37-49C5-49EF-B838-453C3F7776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96D85-00FF-46B8-9059-C2B4BF14037B}" type="datetimeFigureOut">
              <a:rPr lang="en-US" smtClean="0"/>
              <a:pPr/>
              <a:t>7/29/2024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82C37-49C5-49EF-B838-453C3F7776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1" y="1524001"/>
            <a:ext cx="4011084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96D85-00FF-46B8-9059-C2B4BF14037B}" type="datetimeFigureOut">
              <a:rPr lang="en-US" smtClean="0"/>
              <a:pPr/>
              <a:t>7/29/2024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82C37-49C5-49EF-B838-453C3F7776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609600"/>
            <a:ext cx="73152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438400" y="1831975"/>
            <a:ext cx="73152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38400" y="1166787"/>
            <a:ext cx="73152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96D85-00FF-46B8-9059-C2B4BF14037B}" type="datetimeFigureOut">
              <a:rPr lang="en-US" smtClean="0"/>
              <a:pPr/>
              <a:t>7/29/2024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82C37-49C5-49EF-B838-453C3F7776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" y="6416676"/>
            <a:ext cx="28448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DE96D85-00FF-46B8-9059-C2B4BF14037B}" type="datetimeFigureOut">
              <a:rPr lang="en-US" smtClean="0"/>
              <a:pPr/>
              <a:t>7/29/2024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165600" y="6416676"/>
            <a:ext cx="38608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0566400" y="6416676"/>
            <a:ext cx="1016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5682C37-49C5-49EF-B838-453C3F77769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C081135-2448-B527-20CA-36CE5679216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b="1" dirty="0">
                <a:effectLst/>
                <a:latin typeface="Stencil" panose="040409050D0802020404" pitchFamily="82" charset="0"/>
                <a:ea typeface="Times New Roman" panose="02020603050405020304" pitchFamily="18" charset="0"/>
              </a:rPr>
              <a:t>Combined Leverage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F4BBB305-3AE8-D950-7F0E-668FA79EE2E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13479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42A0EE1-74A8-1704-79C4-C63F045C1E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b="1" dirty="0">
                <a:effectLst/>
                <a:latin typeface="Stencil" panose="040409050D0802020404" pitchFamily="82" charset="0"/>
                <a:ea typeface="Times New Roman" panose="02020603050405020304" pitchFamily="18" charset="0"/>
              </a:rPr>
              <a:t>Meaning of Combined Leverage</a:t>
            </a:r>
            <a:r>
              <a:rPr lang="en-IN" sz="4000" dirty="0">
                <a:effectLst/>
                <a:latin typeface="Stencil" panose="040409050D0802020404" pitchFamily="82" charset="0"/>
                <a:ea typeface="Calibri" panose="020F0502020204030204" pitchFamily="34" charset="0"/>
              </a:rPr>
              <a:t/>
            </a:r>
            <a:br>
              <a:rPr lang="en-IN" sz="4000" dirty="0">
                <a:effectLst/>
                <a:latin typeface="Stencil" panose="040409050D0802020404" pitchFamily="82" charset="0"/>
                <a:ea typeface="Calibri" panose="020F0502020204030204" pitchFamily="34" charset="0"/>
              </a:rPr>
            </a:br>
            <a:endParaRPr lang="en-IN" sz="4000" dirty="0">
              <a:latin typeface="Stencil" panose="040409050D0802020404" pitchFamily="82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FE810F9-EAC8-AD0C-F001-AF643E371C6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marL="0"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 combine leverage may be defined as the relationship between contribution and the taxable income.</a:t>
                </a:r>
                <a:endParaRPr lang="en-IN" sz="24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Combined Leverage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Operating Leverage x Financial Leverage </a:t>
                </a:r>
                <a:endParaRPr lang="en-IN" sz="24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            Or </a:t>
                </a:r>
                <a:endParaRPr lang="en-IN" sz="24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Contribution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EBIT</m:t>
                        </m:r>
                      </m:den>
                    </m:f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× 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EBIT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EBT</m:t>
                        </m:r>
                      </m:den>
                    </m:f>
                  </m:oMath>
                </a14:m>
                <a:endParaRPr lang="en-IN" sz="24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IN" sz="24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IN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id="{0FE810F9-EAC8-AD0C-F001-AF643E371C6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36" t="-1783" r="-11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685750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B47807-C213-3401-35A7-DEB5AB7D8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b="1" dirty="0">
                <a:effectLst/>
                <a:latin typeface="Stencil" panose="040409050D0802020404" pitchFamily="82" charset="0"/>
                <a:ea typeface="Times New Roman" panose="02020603050405020304" pitchFamily="18" charset="0"/>
              </a:rPr>
              <a:t>Degree of Combined Leverage</a:t>
            </a:r>
            <a:r>
              <a:rPr lang="en-IN" sz="4000" dirty="0">
                <a:effectLst/>
                <a:latin typeface="Stencil" panose="040409050D0802020404" pitchFamily="82" charset="0"/>
                <a:ea typeface="Calibri" panose="020F0502020204030204" pitchFamily="34" charset="0"/>
              </a:rPr>
              <a:t/>
            </a:r>
            <a:br>
              <a:rPr lang="en-IN" sz="4000" dirty="0">
                <a:effectLst/>
                <a:latin typeface="Stencil" panose="040409050D0802020404" pitchFamily="82" charset="0"/>
                <a:ea typeface="Calibri" panose="020F0502020204030204" pitchFamily="34" charset="0"/>
              </a:rPr>
            </a:br>
            <a:endParaRPr lang="en-IN" sz="4000" dirty="0">
              <a:latin typeface="Stencil" panose="040409050D0802020404" pitchFamily="82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B15449D-3AED-0E09-6BF2-A672ED48E86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55780" y="2220686"/>
                <a:ext cx="10748865" cy="4027713"/>
              </a:xfrm>
            </p:spPr>
            <p:txBody>
              <a:bodyPr>
                <a:noAutofit/>
              </a:bodyPr>
              <a:lstStyle/>
              <a:p>
                <a:pPr marL="0"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DCL measures the percentage change in earnings per share due to percentage change in sales.</a:t>
                </a:r>
                <a:r>
                  <a:rPr lang="en-IN" sz="2400">
                    <a:latin typeface="Calibri" panose="020F0502020204030204" pitchFamily="34" charset="0"/>
                    <a:ea typeface="Calibri" panose="020F0502020204030204" pitchFamily="34" charset="0"/>
                  </a:rPr>
                  <a:t/>
                </a:r>
                <a:r>
                  <a:rPr lang="en-IN" sz="2400" dirty="0">
                    <a:latin typeface="Calibri" panose="020F0502020204030204" pitchFamily="34" charset="0"/>
                    <a:ea typeface="Calibri" panose="020F0502020204030204" pitchFamily="34" charset="0"/>
                  </a:rPr>
                  <a:t/>
                </a:r>
                <a:r>
                  <a:rPr lang="en-US" sz="24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/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DCL= DOL × DFL</a:t>
                </a:r>
                <a:endParaRPr lang="en-IN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</a:endParaRPr>
              </a:p>
              <a:p>
                <a:pPr marL="0"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                                                             Or</a:t>
                </a:r>
                <a:endParaRPr lang="en-IN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</a:endParaRPr>
              </a:p>
              <a:p>
                <a:pPr marL="0"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/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% </m:t>
                        </m:r>
                        <m:r>
                          <m:rPr>
                            <m:sty m:val="p"/>
                          </m:rP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Change</m:t>
                        </m:r>
                        <m: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in</m:t>
                        </m:r>
                        <m: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EBIT</m:t>
                        </m:r>
                      </m:num>
                      <m:den>
                        <m: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% </m:t>
                        </m:r>
                        <m:r>
                          <m:rPr>
                            <m:sty m:val="p"/>
                          </m:rP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Change</m:t>
                        </m:r>
                        <m: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in</m:t>
                        </m:r>
                        <m: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Sales</m:t>
                        </m:r>
                      </m:den>
                    </m:f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/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× </m:t>
                    </m:r>
                    <m:f>
                      <m:fPr>
                        <m:ctrlPr>
                          <a:rPr lang="en-IN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% </m:t>
                        </m:r>
                        <m:r>
                          <m:rPr>
                            <m:sty m:val="p"/>
                          </m:rP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Change</m:t>
                        </m:r>
                        <m: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in</m:t>
                        </m:r>
                        <m: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EPS</m:t>
                        </m:r>
                      </m:num>
                      <m:den>
                        <m: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% </m:t>
                        </m:r>
                        <m:r>
                          <m:rPr>
                            <m:sty m:val="p"/>
                          </m:rP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Change</m:t>
                        </m:r>
                        <m: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in</m:t>
                        </m:r>
                        <m: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EBIT</m:t>
                        </m:r>
                      </m:den>
                    </m:f>
                  </m:oMath>
                </a14:m>
                <a:endParaRPr lang="en-IN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</a:endParaRPr>
              </a:p>
              <a:p>
                <a:pPr marL="0"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                                                              Or</a:t>
                </a:r>
                <a:endParaRPr lang="en-IN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</a:endParaRPr>
              </a:p>
              <a:p>
                <a:pPr marL="0"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/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% </m:t>
                        </m:r>
                        <m:r>
                          <m:rPr>
                            <m:sty m:val="p"/>
                          </m:rP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Change</m:t>
                        </m:r>
                        <m: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in</m:t>
                        </m:r>
                        <m: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EPS</m:t>
                        </m:r>
                      </m:num>
                      <m:den>
                        <m: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% </m:t>
                        </m:r>
                        <m:r>
                          <m:rPr>
                            <m:sty m:val="p"/>
                          </m:rP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Change</m:t>
                        </m:r>
                        <m: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in</m:t>
                        </m:r>
                        <m: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Sales</m:t>
                        </m:r>
                      </m:den>
                    </m:f>
                  </m:oMath>
                </a14:m>
                <a:endParaRPr lang="en-IN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</a:endParaRPr>
              </a:p>
              <a:p>
                <a:pPr marL="0"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  <a:endParaRPr lang="en-IN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</a:endParaRPr>
              </a:p>
              <a:p>
                <a:pPr marL="0" indent="0">
                  <a:buNone/>
                </a:pPr>
                <a:endParaRPr lang="en-IN" sz="2400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id="{3B15449D-3AED-0E09-6BF2-A672ED48E86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55780" y="2220686"/>
                <a:ext cx="10748865" cy="4027713"/>
              </a:xfrm>
              <a:blipFill>
                <a:blip r:embed="rId2"/>
                <a:stretch>
                  <a:fillRect l="-908" t="-1210" r="-8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20961033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0</TotalTime>
  <Words>10</Words>
  <Application>Microsoft Office PowerPoint</Application>
  <PresentationFormat>Custom</PresentationFormat>
  <Paragraphs>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Apex</vt:lpstr>
      <vt:lpstr>Combined Leverage</vt:lpstr>
      <vt:lpstr>Meaning of Combined Leverage </vt:lpstr>
      <vt:lpstr>Degree of Combined Leverage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Combined Leverage</dc:title>
  <dc:creator>Ananya Priya</dc:creator>
  <cp:lastModifiedBy>Hp</cp:lastModifiedBy>
  <cp:revision>2</cp:revision>
  <dcterms:created xsi:type="dcterms:W3CDTF">2023-08-19T12:31:55Z</dcterms:created>
  <dcterms:modified xsi:type="dcterms:W3CDTF">2024-07-29T17:13:52Z</dcterms:modified>
</cp:coreProperties>
</file>